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rial Narrow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alNarrow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al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alNarrow-boldItalic.fntdata"/><Relationship Id="rId30" Type="http://schemas.openxmlformats.org/officeDocument/2006/relationships/font" Target="fonts/ArialNarrow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summarize matrices, how matrices can be decomposed.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f005e37c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f005e37c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f005e37c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f005e37c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f005e37c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f005e37c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f005e37c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f005e37c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f005e37c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f005e37c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f005e37c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f005e37c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f005e37c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f005e37c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f005e37c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f005e37c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f005e37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f005e37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f005e37c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f005e37c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f005e37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f005e3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 High-level semantic features with pretext tasks instead.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f005e37c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f005e37c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f005e37c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f005e37c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4ddd5ead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4ddd5ead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f005e37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f005e37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005e37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005e37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f005e37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f005e37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f005e37c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f005e37c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f005e37c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f005e37c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f005e37c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f005e37c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f005e37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f005e37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4000"/>
              <a:buNone/>
              <a:defRPr b="1" sz="4000">
                <a:solidFill>
                  <a:srgbClr val="001B5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BCBC"/>
              </a:buClr>
              <a:buSzPts val="2100"/>
              <a:buNone/>
              <a:defRPr sz="2100">
                <a:solidFill>
                  <a:srgbClr val="45BCB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557" y="4552525"/>
            <a:ext cx="9144000" cy="615000"/>
          </a:xfrm>
          <a:prstGeom prst="rect">
            <a:avLst/>
          </a:prstGeom>
          <a:gradFill>
            <a:gsLst>
              <a:gs pos="0">
                <a:srgbClr val="001B54"/>
              </a:gs>
              <a:gs pos="35000">
                <a:srgbClr val="45BCBC"/>
              </a:gs>
              <a:gs pos="7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77765" y="4559368"/>
            <a:ext cx="2417900" cy="634457"/>
            <a:chOff x="537634" y="250253"/>
            <a:chExt cx="3285637" cy="862151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44732" y="250253"/>
              <a:ext cx="2335729" cy="645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IST Identity | UNIST" id="16" name="Google Shape;1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7634" y="363272"/>
              <a:ext cx="660533" cy="660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 txBox="1"/>
            <p:nvPr/>
          </p:nvSpPr>
          <p:spPr>
            <a:xfrm>
              <a:off x="1210871" y="798604"/>
              <a:ext cx="26124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 &amp;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H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uman-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obot </a:t>
              </a:r>
              <a:r>
                <a:rPr b="0" i="0" lang="en-GB" sz="9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</a:t>
              </a:r>
              <a:r>
                <a:rPr b="0" i="0" lang="en-GB" sz="800" u="none" cap="none" strike="noStrike">
                  <a:solidFill>
                    <a:srgbClr val="45BCBC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nteraction</a:t>
              </a:r>
              <a:r>
                <a:rPr b="0" i="0" lang="en-GB" sz="800" u="none" cap="none" strike="noStrik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</a:t>
              </a:r>
              <a:r>
                <a:rPr b="0" i="0" lang="en-GB" sz="9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Lab</a:t>
              </a:r>
              <a:r>
                <a:rPr b="0" i="0" lang="en-GB" sz="800" u="none" cap="none" strike="noStrike">
                  <a:solidFill>
                    <a:srgbClr val="001B54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oratory</a:t>
              </a:r>
              <a:endParaRPr b="0" i="0" sz="800" u="none" cap="none" strike="noStrike">
                <a:solidFill>
                  <a:srgbClr val="001B54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7557" y="4821558"/>
            <a:ext cx="9144000" cy="337200"/>
          </a:xfrm>
          <a:prstGeom prst="rect">
            <a:avLst/>
          </a:prstGeom>
          <a:gradFill>
            <a:gsLst>
              <a:gs pos="0">
                <a:srgbClr val="001B54"/>
              </a:gs>
              <a:gs pos="48000">
                <a:srgbClr val="45BCBC"/>
              </a:gs>
              <a:gs pos="85000">
                <a:srgbClr val="FFFFFF"/>
              </a:gs>
              <a:gs pos="100000">
                <a:srgbClr val="FFFFF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1B54"/>
              </a:buClr>
              <a:buSzPts val="2500"/>
              <a:buNone/>
              <a:defRPr b="1" sz="2500">
                <a:solidFill>
                  <a:srgbClr val="001B5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0" y="4808051"/>
            <a:ext cx="548700" cy="3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00" y="4798066"/>
            <a:ext cx="1219809" cy="3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s231n.stanford.edu/slides/2022/lecture_14_jiajun.pdf" TargetMode="External"/><Relationship Id="rId4" Type="http://schemas.openxmlformats.org/officeDocument/2006/relationships/hyperlink" Target="https://www.slideshare.net/sangwoomo7/selfsupervised-learning-lecture-not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351908" y="734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Self-Supervised Learning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11700" y="2757925"/>
            <a:ext cx="85206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ToolKit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Fall Semester, 2023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0" y="4044050"/>
            <a:ext cx="505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Reference: 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http://cs231n.stanford.edu/slides/2022/lecture_14_jiajun.pdf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https://www.slideshare.net/sangwoomo7/selfsupervised-learning-lecture-note</a:t>
            </a:r>
            <a:r>
              <a:rPr lang="en-GB" sz="1100"/>
              <a:t> </a:t>
            </a:r>
            <a:r>
              <a:rPr lang="en-GB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Pretext Task: image coloring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5" y="667275"/>
            <a:ext cx="8088349" cy="41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Pretext Task: video coloring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 the temporal coherence of colors in videos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Reference Frame	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Hypothesis:</a:t>
            </a:r>
            <a:r>
              <a:rPr lang="en-GB"/>
              <a:t> learning to color video frames should allow model to learn track regions or objects without labels.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3189"/>
            <a:ext cx="9144000" cy="220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more general pretext task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Learned representations from pretext tasks may be tied to a specific task.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00" y="1098000"/>
            <a:ext cx="7860208" cy="36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Contrastive Representation Learning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9028"/>
            <a:ext cx="9144002" cy="396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513" y="1712600"/>
            <a:ext cx="6864502" cy="263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formulation of contrastive learning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Objective: 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Loss function (1 positive sample and N-1 negative samples</a:t>
            </a:r>
            <a:r>
              <a:rPr lang="en-GB"/>
              <a:t>)</a:t>
            </a:r>
            <a:br>
              <a:rPr lang="en-GB"/>
            </a:br>
            <a:br>
              <a:rPr lang="en-GB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⇒ Known as InfoNCE loss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⇒ Cosine similarity as the score function (usually)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85" y="676280"/>
            <a:ext cx="518236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SimCLR: A Simple Framework for Contrastive Learning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4832100" y="1174362"/>
            <a:ext cx="4185300" cy="1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⇐ A projection network to project features to a space where contrastive learning is applied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0" y="707875"/>
            <a:ext cx="4791850" cy="34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854500" y="3482649"/>
            <a:ext cx="5289600" cy="11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⇐ Generate Positive samples through data augmentation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augmentation for SimCLR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0137"/>
            <a:ext cx="9144001" cy="404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Momentum Contrastive Learning (MoCo)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7875"/>
            <a:ext cx="4818236" cy="4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473" y="4064925"/>
            <a:ext cx="2474375" cy="48280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4537272" y="707875"/>
            <a:ext cx="45729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Differences</a:t>
            </a:r>
            <a:r>
              <a:rPr b="1" lang="en-GB"/>
              <a:t> to SimCLR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Keep a running queue of keys with negative samples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Compute gradients and update the encoder only through the </a:t>
            </a:r>
            <a:r>
              <a:rPr lang="en-GB"/>
              <a:t>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Decouple mini-batch size with the number of keys, so that it can support large number of negative samples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The key encoder is slowly progressing through the momentum update rules: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Sequence-level Contrastive Learning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ex) Contrastive Predictive Coding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098000"/>
            <a:ext cx="5412050" cy="40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5412050" y="860275"/>
            <a:ext cx="3757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Contrastive</a:t>
            </a:r>
            <a:r>
              <a:rPr lang="en-GB"/>
              <a:t>: contrast between “right” and “wrong” sequences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Predictive:</a:t>
            </a:r>
            <a:r>
              <a:rPr lang="en-GB"/>
              <a:t> the model has to predict </a:t>
            </a:r>
            <a:r>
              <a:rPr lang="en-GB"/>
              <a:t>future patterns given the current context.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Coding: </a:t>
            </a:r>
            <a:r>
              <a:rPr lang="en-GB"/>
              <a:t>the model learns useful feature vectors, or “code” for downstream tasks, like other self-supervised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Sequence-level Contrastive Learning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ex) Contrastive Predictive Coding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098000"/>
            <a:ext cx="5412050" cy="40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5412050" y="860275"/>
            <a:ext cx="3757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Encode all samples in a sequence into vectors z_t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Summarize context into a context code c_t using an auto-regressive model g_ar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Compute InfoNCE loss between c_t and future code z_t+k using the following time-dependent score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250" y="3781175"/>
            <a:ext cx="3091150" cy="4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Self-Supervised Learning (SSL)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a label is made solely by input data, without human’s annotation.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Self-supervised learning methods solve “pretext” tasks that produces good features for downstream tasks.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Pretext Task Example: Learn to predict image transformation / complete corrupted 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/>
              <a:t>Image Completion    Rotation Prediction       jigsaw puzzle              colorization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can automatically generate labels for the pretext tasks.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12395"/>
          <a:stretch/>
        </p:blipFill>
        <p:spPr>
          <a:xfrm>
            <a:off x="719300" y="2096825"/>
            <a:ext cx="7705400" cy="17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CPC: audio sequence modeling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3989"/>
            <a:ext cx="9143999" cy="3835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Contrastive learning between image and language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4995"/>
            <a:ext cx="9144001" cy="377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1B54"/>
                </a:solidFill>
              </a:rPr>
              <a:t>Any Questions?</a:t>
            </a:r>
            <a:endParaRPr b="1">
              <a:solidFill>
                <a:srgbClr val="001B5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Evaluating Self-Supervised Learning Methods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Learn good feature extractors from self-supervised pretext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Attach a shallow network on the feature extractor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Train the shallow network on the target task with small amount of labelled data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0" y="707875"/>
            <a:ext cx="8890801" cy="279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Pretext Task: predict rotations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26600" y="3121775"/>
            <a:ext cx="8890800" cy="19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Main hypothesis: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If the “visual commonsense” of how the object should look like is unperturbed,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</a:t>
            </a:r>
            <a:r>
              <a:rPr lang="en-GB"/>
              <a:t> model could recognize the correct rotation of an object.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7871"/>
            <a:ext cx="9144001" cy="2109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Pretext Task: predict rotations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272750" y="4356425"/>
            <a:ext cx="65985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model learns to predict which rotation is applied (4-way classification)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50" y="622375"/>
            <a:ext cx="6598500" cy="373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Pretext Task: predict relative patch locations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2950"/>
            <a:ext cx="9143998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Pretext Task: </a:t>
            </a:r>
            <a:r>
              <a:rPr lang="en-GB"/>
              <a:t>solving</a:t>
            </a:r>
            <a:r>
              <a:rPr lang="en-GB"/>
              <a:t> “jigsaw puzzles”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513"/>
            <a:ext cx="9144002" cy="317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Pretext Task: predict missing pixels (inpainting)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926"/>
            <a:ext cx="9144000" cy="413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26600" y="135178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Pretest Task: predict missing pixels (inpainting)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126600" y="707875"/>
            <a:ext cx="8890800" cy="4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340"/>
            <a:ext cx="9144001" cy="362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